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481" r:id="rId5"/>
    <p:sldId id="527" r:id="rId6"/>
    <p:sldId id="528" r:id="rId7"/>
    <p:sldId id="488" r:id="rId8"/>
    <p:sldId id="516" r:id="rId9"/>
    <p:sldId id="526" r:id="rId10"/>
    <p:sldId id="489" r:id="rId11"/>
    <p:sldId id="492" r:id="rId12"/>
    <p:sldId id="529" r:id="rId13"/>
    <p:sldId id="520" r:id="rId14"/>
    <p:sldId id="519"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A4616"/>
    <a:srgbClr val="EF4B25"/>
    <a:srgbClr val="007767"/>
    <a:srgbClr val="036A38"/>
    <a:srgbClr val="721F5D"/>
    <a:srgbClr val="66B948"/>
    <a:srgbClr val="4A082E"/>
    <a:srgbClr val="A95124"/>
    <a:srgbClr val="677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CBA44-C696-E4BB-7E1C-7CE55D016218}" v="62" dt="2025-07-30T17:39:02.607"/>
    <p1510:client id="{8FFA7C5D-FD16-3AB3-F4B4-0F51DF534963}" v="20" dt="2025-07-29T13:34:46.861"/>
    <p1510:client id="{CEFB0B60-DFF3-54F2-09F0-8419E4AF7E3C}" v="39" dt="2025-07-29T13:29:46.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540" y="4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7/30/2025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30/07/2025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Tree>
    <p:extLst>
      <p:ext uri="{BB962C8B-B14F-4D97-AF65-F5344CB8AC3E}">
        <p14:creationId xmlns:p14="http://schemas.microsoft.com/office/powerpoint/2010/main" val="305772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9E638-4404-42A6-F92F-0E3A4FFD5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96C50-A79E-2C19-A85F-2E3D5FC27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7108A-0FE0-A86B-7C4A-269E0C1101BA}"/>
              </a:ext>
            </a:extLst>
          </p:cNvPr>
          <p:cNvSpPr>
            <a:spLocks noGrp="1"/>
          </p:cNvSpPr>
          <p:nvPr>
            <p:ph type="body" idx="1"/>
          </p:nvPr>
        </p:nvSpPr>
        <p:spPr/>
        <p:txBody>
          <a:bodyPr/>
          <a:lstStyle/>
          <a:p>
            <a:r>
              <a:rPr lang="en-US"/>
              <a:t>Remind schools to commit all entitlement they can for inventory they will actually use. May not be another ordering opportunity.</a:t>
            </a:r>
          </a:p>
          <a:p>
            <a:endParaRPr lang="en-US">
              <a:cs typeface="Arial"/>
            </a:endParaRPr>
          </a:p>
        </p:txBody>
      </p:sp>
      <p:sp>
        <p:nvSpPr>
          <p:cNvPr id="4" name="Slide Number Placeholder 3">
            <a:extLst>
              <a:ext uri="{FF2B5EF4-FFF2-40B4-BE49-F238E27FC236}">
                <a16:creationId xmlns:a16="http://schemas.microsoft.com/office/drawing/2014/main" id="{F7F01F05-3DBC-FCAE-EF27-E203327928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177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F7D4-A97D-27A0-1456-B8CF1F2A8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AFE4F-FFB3-6FB1-3AB6-BE3F43DE7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32854-1D03-B74C-04CC-92CBB1E8C325}"/>
              </a:ext>
            </a:extLst>
          </p:cNvPr>
          <p:cNvSpPr>
            <a:spLocks noGrp="1"/>
          </p:cNvSpPr>
          <p:nvPr>
            <p:ph type="body" idx="1"/>
          </p:nvPr>
        </p:nvSpPr>
        <p:spPr/>
        <p:txBody>
          <a:bodyPr/>
          <a:lstStyle/>
          <a:p>
            <a:r>
              <a:rPr lang="en-US"/>
              <a:t>Remind schools to commit all entitlement they can for inventory they will actually use. May not be another ordering opportunity.</a:t>
            </a:r>
          </a:p>
          <a:p>
            <a:endParaRPr lang="en-US">
              <a:cs typeface="Arial"/>
            </a:endParaRPr>
          </a:p>
        </p:txBody>
      </p:sp>
      <p:sp>
        <p:nvSpPr>
          <p:cNvPr id="4" name="Slide Number Placeholder 3">
            <a:extLst>
              <a:ext uri="{FF2B5EF4-FFF2-40B4-BE49-F238E27FC236}">
                <a16:creationId xmlns:a16="http://schemas.microsoft.com/office/drawing/2014/main" id="{5E6CA9D8-E680-9CED-E96C-91AF6497E2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75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D835B-B1EC-0013-9A8B-39F9C3D98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551C7-8C67-BF04-44B6-445A1874C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DA5CC-1890-7F7F-0433-7AF41E958C7E}"/>
              </a:ext>
            </a:extLst>
          </p:cNvPr>
          <p:cNvSpPr>
            <a:spLocks noGrp="1"/>
          </p:cNvSpPr>
          <p:nvPr>
            <p:ph type="body" idx="1"/>
          </p:nvPr>
        </p:nvSpPr>
        <p:spPr/>
        <p:txBody>
          <a:bodyPr/>
          <a:lstStyle/>
          <a:p>
            <a:endParaRPr lang="en-US">
              <a:cs typeface="Arial"/>
            </a:endParaRPr>
          </a:p>
        </p:txBody>
      </p:sp>
      <p:sp>
        <p:nvSpPr>
          <p:cNvPr id="4" name="Slide Number Placeholder 3">
            <a:extLst>
              <a:ext uri="{FF2B5EF4-FFF2-40B4-BE49-F238E27FC236}">
                <a16:creationId xmlns:a16="http://schemas.microsoft.com/office/drawing/2014/main" id="{255878FF-C3AB-FDD7-90AE-24212E890E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863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3E7E7-9C31-6F31-1EE0-4BB57C2A2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542C3-873B-F127-89D9-AFABD875D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4BD90-DC30-9F5B-4475-A1BDC749CA14}"/>
              </a:ext>
            </a:extLst>
          </p:cNvPr>
          <p:cNvSpPr>
            <a:spLocks noGrp="1"/>
          </p:cNvSpPr>
          <p:nvPr>
            <p:ph type="body" idx="1"/>
          </p:nvPr>
        </p:nvSpPr>
        <p:spPr/>
        <p:txBody>
          <a:bodyPr/>
          <a:lstStyle/>
          <a:p>
            <a:r>
              <a:rPr lang="en-US"/>
              <a:t>Remind schools to commit all entitlement they can for inventory they will actually use. May not be another ordering opportunity.</a:t>
            </a:r>
          </a:p>
          <a:p>
            <a:endParaRPr lang="en-US">
              <a:cs typeface="Arial"/>
            </a:endParaRPr>
          </a:p>
        </p:txBody>
      </p:sp>
      <p:sp>
        <p:nvSpPr>
          <p:cNvPr id="4" name="Slide Number Placeholder 3">
            <a:extLst>
              <a:ext uri="{FF2B5EF4-FFF2-40B4-BE49-F238E27FC236}">
                <a16:creationId xmlns:a16="http://schemas.microsoft.com/office/drawing/2014/main" id="{3A3C6126-5DBF-49A8-BE77-68C6FBCB0D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789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9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F8596-E4A2-D118-92E4-094C82FF8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10FF2-18CE-2B16-4B08-E4C1D2405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95A57-1E3D-8C1B-2FE5-2EB07BD36386}"/>
              </a:ext>
            </a:extLst>
          </p:cNvPr>
          <p:cNvSpPr>
            <a:spLocks noGrp="1"/>
          </p:cNvSpPr>
          <p:nvPr>
            <p:ph type="body" idx="1"/>
          </p:nvPr>
        </p:nvSpPr>
        <p:spPr/>
        <p:txBody>
          <a:bodyPr/>
          <a:lstStyle/>
          <a:p>
            <a:endParaRPr lang="en-US">
              <a:cs typeface="Arial"/>
            </a:endParaRPr>
          </a:p>
        </p:txBody>
      </p:sp>
      <p:sp>
        <p:nvSpPr>
          <p:cNvPr id="4" name="Slide Number Placeholder 3">
            <a:extLst>
              <a:ext uri="{FF2B5EF4-FFF2-40B4-BE49-F238E27FC236}">
                <a16:creationId xmlns:a16="http://schemas.microsoft.com/office/drawing/2014/main" id="{126709C1-70ED-1883-B0F0-0DBA0029B3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815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FAB8B-03F9-D55D-326D-766BAAED4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DC54B-EAD1-2DD2-F32F-BA35CC44D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31687-4422-A3BA-0B20-4F99428C14A8}"/>
              </a:ext>
            </a:extLst>
          </p:cNvPr>
          <p:cNvSpPr>
            <a:spLocks noGrp="1"/>
          </p:cNvSpPr>
          <p:nvPr>
            <p:ph type="body" idx="1"/>
          </p:nvPr>
        </p:nvSpPr>
        <p:spPr/>
        <p:txBody>
          <a:bodyPr/>
          <a:lstStyle/>
          <a:p>
            <a:endParaRPr lang="en-US">
              <a:cs typeface="Arial"/>
            </a:endParaRPr>
          </a:p>
        </p:txBody>
      </p:sp>
      <p:sp>
        <p:nvSpPr>
          <p:cNvPr id="4" name="Slide Number Placeholder 3">
            <a:extLst>
              <a:ext uri="{FF2B5EF4-FFF2-40B4-BE49-F238E27FC236}">
                <a16:creationId xmlns:a16="http://schemas.microsoft.com/office/drawing/2014/main" id="{EAF31C2C-A6CE-9E27-EDEE-2C056411C7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0624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7/30/2025</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7/30/2025</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840443" y="1639185"/>
            <a:ext cx="10552457" cy="1935492"/>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840443" y="3787285"/>
            <a:ext cx="10552457" cy="2228106"/>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822537" y="504184"/>
            <a:ext cx="10574868" cy="461479"/>
          </a:xfrm>
          <a:prstGeom prst="rect">
            <a:avLst/>
          </a:prstGeom>
          <a:effectLst/>
        </p:spPr>
        <p:txBody>
          <a:bodyPr>
            <a:noAutofit/>
          </a:bodyPr>
          <a:lstStyle>
            <a:lvl1pPr marL="0" indent="0" algn="l">
              <a:buNone/>
              <a:defRPr sz="3000" b="1">
                <a:solidFill>
                  <a:srgbClr val="EA2230"/>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818032" y="983512"/>
            <a:ext cx="10574868" cy="461480"/>
          </a:xfrm>
          <a:prstGeom prst="rect">
            <a:avLst/>
          </a:prstGeom>
          <a:effectLst/>
        </p:spPr>
        <p:txBody>
          <a:bodyPr>
            <a:noAutofit/>
          </a:bodyPr>
          <a:lstStyle>
            <a:lvl1pPr marL="0" indent="0" algn="l">
              <a:buNone/>
              <a:defRPr sz="3000" b="1">
                <a:solidFill>
                  <a:srgbClr val="00AEEF"/>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318458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652" r:id="rId5"/>
    <p:sldLayoutId id="2147483708" r:id="rId6"/>
    <p:sldLayoutId id="2147483668" r:id="rId7"/>
    <p:sldLayoutId id="2147483661" r:id="rId8"/>
    <p:sldLayoutId id="2147483653" r:id="rId9"/>
    <p:sldLayoutId id="2147483675" r:id="rId10"/>
    <p:sldLayoutId id="2147483748" r:id="rId11"/>
    <p:sldLayoutId id="2147483707" r:id="rId12"/>
    <p:sldLayoutId id="2147483654" r:id="rId13"/>
    <p:sldLayoutId id="2147483749"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51001"/>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928127" y="1317597"/>
            <a:ext cx="4810931" cy="1989050"/>
          </a:xfrm>
        </p:spPr>
        <p:txBody>
          <a:bodyPr/>
          <a:lstStyle/>
          <a:p>
            <a:pPr>
              <a:spcBef>
                <a:spcPts val="300"/>
              </a:spcBef>
            </a:pPr>
            <a:r>
              <a:rPr lang="en-US"/>
              <a:t>USDA Foods Updates</a:t>
            </a:r>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581662" y="3138703"/>
            <a:ext cx="3241150" cy="618863"/>
          </a:xfrm>
        </p:spPr>
        <p:txBody>
          <a:bodyPr lIns="91440" tIns="45720" rIns="91440" bIns="45720" anchor="t">
            <a:noAutofit/>
          </a:bodyPr>
          <a:lstStyle/>
          <a:p>
            <a:r>
              <a:rPr lang="en-US">
                <a:latin typeface="Arial"/>
                <a:cs typeface="Arial"/>
              </a:rPr>
              <a:t>Jaclyn Cantu, RD</a:t>
            </a:r>
            <a:endParaRPr lang="en-US"/>
          </a:p>
          <a:p>
            <a:r>
              <a:rPr lang="en-US">
                <a:latin typeface="Arial"/>
                <a:cs typeface="Arial"/>
              </a:rPr>
              <a:t>Director for USDA Foods</a:t>
            </a:r>
            <a:endParaRPr lang="en-US"/>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50812465-005A-4916-9FC8-1CBFC0BF778A}" type="datetime1">
              <a:rPr lang="en-US" smtClean="0"/>
              <a:t>7/30/2025</a:t>
            </a:fld>
            <a:endParaRPr lang="en-US"/>
          </a:p>
          <a:p>
            <a:r>
              <a:rPr lang="en-US"/>
              <a:t>www.SquareMeals.org</a:t>
            </a:r>
          </a:p>
        </p:txBody>
      </p:sp>
    </p:spTree>
    <p:extLst>
      <p:ext uri="{BB962C8B-B14F-4D97-AF65-F5344CB8AC3E}">
        <p14:creationId xmlns:p14="http://schemas.microsoft.com/office/powerpoint/2010/main" val="3608111680"/>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CFAD0-5B3C-1069-110A-CCC8743E1D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DCE9AF-CF0B-0493-21CD-02234BADE48E}"/>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Inventory Updates</a:t>
            </a:r>
          </a:p>
        </p:txBody>
      </p:sp>
      <p:sp>
        <p:nvSpPr>
          <p:cNvPr id="9" name="Slide Number Placeholder 8">
            <a:extLst>
              <a:ext uri="{FF2B5EF4-FFF2-40B4-BE49-F238E27FC236}">
                <a16:creationId xmlns:a16="http://schemas.microsoft.com/office/drawing/2014/main" id="{ECC80ABB-C02C-DDF1-1838-B27C58DDB03D}"/>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150D7D7-DE25-A2E3-B24C-DBDB834F05EB}"/>
              </a:ext>
            </a:extLst>
          </p:cNvPr>
          <p:cNvSpPr txBox="1"/>
          <p:nvPr/>
        </p:nvSpPr>
        <p:spPr>
          <a:xfrm>
            <a:off x="383018" y="1358943"/>
            <a:ext cx="10793886" cy="6771084"/>
          </a:xfrm>
          <a:prstGeom prst="rect">
            <a:avLst/>
          </a:prstGeom>
          <a:noFill/>
        </p:spPr>
        <p:txBody>
          <a:bodyPr wrap="square" lIns="91440" tIns="45720" rIns="91440" bIns="45720" rtlCol="0" anchor="t">
            <a:spAutoFit/>
          </a:bodyPr>
          <a:lstStyle/>
          <a:p>
            <a:pPr indent="-228600">
              <a:defRPr/>
            </a:pPr>
            <a:endParaRPr lang="en-US" sz="2000" b="1">
              <a:solidFill>
                <a:srgbClr val="000000"/>
              </a:solidFill>
              <a:latin typeface="Georgia"/>
            </a:endParaRPr>
          </a:p>
          <a:p>
            <a:pPr>
              <a:defRPr/>
            </a:pPr>
            <a:r>
              <a:rPr lang="en-US" sz="2000" b="1" dirty="0">
                <a:ea typeface="+mn-lt"/>
                <a:cs typeface="+mn-lt"/>
              </a:rPr>
              <a:t>Processing </a:t>
            </a:r>
            <a:endParaRPr lang="en-US" dirty="0">
              <a:solidFill>
                <a:srgbClr val="000000"/>
              </a:solidFill>
              <a:latin typeface="Century Gothic"/>
            </a:endParaRPr>
          </a:p>
          <a:p>
            <a:pPr>
              <a:defRPr/>
            </a:pPr>
            <a:endParaRPr lang="en-US" sz="2000">
              <a:solidFill>
                <a:srgbClr val="000000"/>
              </a:solidFill>
              <a:latin typeface="Georgia"/>
            </a:endParaRPr>
          </a:p>
          <a:p>
            <a:pPr>
              <a:buFont typeface="Arial"/>
              <a:buChar char="•"/>
              <a:defRPr/>
            </a:pPr>
            <a:r>
              <a:rPr lang="en-US" sz="1600" dirty="0">
                <a:solidFill>
                  <a:srgbClr val="000000"/>
                </a:solidFill>
                <a:latin typeface="Georgia"/>
                <a:ea typeface="+mn-lt"/>
                <a:cs typeface="+mn-lt"/>
              </a:rPr>
              <a:t>School districts are responsible for validating tracking system allocations. If allocations are not posted, validate the processor does not frontload since the inventory will only display after trucks are received during the program year.</a:t>
            </a:r>
            <a:endParaRPr lang="en-US" sz="1600" dirty="0">
              <a:solidFill>
                <a:srgbClr val="000000"/>
              </a:solidFill>
              <a:latin typeface="Georgia"/>
            </a:endParaRPr>
          </a:p>
          <a:p>
            <a:pPr>
              <a:buFont typeface="Arial"/>
              <a:buChar char="•"/>
              <a:defRPr/>
            </a:pPr>
            <a:endParaRPr lang="en-US" sz="1600">
              <a:solidFill>
                <a:srgbClr val="000000"/>
              </a:solidFill>
              <a:latin typeface="Georgia"/>
              <a:ea typeface="+mn-lt"/>
              <a:cs typeface="+mn-lt"/>
            </a:endParaRPr>
          </a:p>
          <a:p>
            <a:pPr>
              <a:buFont typeface="Arial"/>
              <a:buChar char="•"/>
              <a:defRPr/>
            </a:pPr>
            <a:r>
              <a:rPr lang="en-US" sz="1600" dirty="0">
                <a:solidFill>
                  <a:srgbClr val="000000"/>
                </a:solidFill>
                <a:latin typeface="Georgia"/>
                <a:ea typeface="+mn-lt"/>
                <a:cs typeface="+mn-lt"/>
              </a:rPr>
              <a:t>According to USDA, usage should drawdown 10% every month of each material code starting in August.</a:t>
            </a:r>
            <a:endParaRPr lang="en-US" sz="1600" dirty="0">
              <a:latin typeface="Georgia"/>
            </a:endParaRPr>
          </a:p>
          <a:p>
            <a:pPr>
              <a:buFont typeface="Arial"/>
              <a:buChar char="•"/>
              <a:defRPr/>
            </a:pPr>
            <a:endParaRPr lang="en-US" sz="1600">
              <a:solidFill>
                <a:srgbClr val="000000"/>
              </a:solidFill>
              <a:latin typeface="Georgia"/>
              <a:ea typeface="+mn-lt"/>
              <a:cs typeface="+mn-lt"/>
            </a:endParaRPr>
          </a:p>
          <a:p>
            <a:pPr>
              <a:buFont typeface="Arial"/>
              <a:buChar char="•"/>
              <a:defRPr/>
            </a:pPr>
            <a:r>
              <a:rPr lang="en-US" sz="1600" dirty="0">
                <a:solidFill>
                  <a:srgbClr val="000000"/>
                </a:solidFill>
                <a:latin typeface="Georgia"/>
                <a:ea typeface="+mn-lt"/>
                <a:cs typeface="+mn-lt"/>
              </a:rPr>
              <a:t>Both white and dark poultry components are expected to be used in every order.</a:t>
            </a:r>
            <a:endParaRPr lang="en-US" sz="1600" dirty="0">
              <a:latin typeface="Georgia"/>
            </a:endParaRPr>
          </a:p>
          <a:p>
            <a:pPr marL="742950" lvl="1" indent="-285750">
              <a:buFont typeface="Courier New"/>
              <a:buChar char="o"/>
              <a:defRPr/>
            </a:pPr>
            <a:r>
              <a:rPr lang="en-US" sz="1600" dirty="0">
                <a:solidFill>
                  <a:srgbClr val="000000"/>
                </a:solidFill>
                <a:latin typeface="Georgia"/>
                <a:ea typeface="+mn-lt"/>
                <a:cs typeface="+mn-lt"/>
              </a:rPr>
              <a:t>The Processor Inventory Dashboard contains poultry proportional rates, PY24-25 entitlement usage according to the tracking systems, and school district balances and overall performance. The dashboard can be located on the USDA Foods Resource page.</a:t>
            </a:r>
          </a:p>
          <a:p>
            <a:pPr>
              <a:buFont typeface="Arial"/>
              <a:buChar char="•"/>
              <a:defRPr/>
            </a:pPr>
            <a:endParaRPr lang="en-US" sz="1600" dirty="0">
              <a:solidFill>
                <a:srgbClr val="000000"/>
              </a:solidFill>
              <a:latin typeface="Georgia"/>
              <a:ea typeface="+mn-lt"/>
              <a:cs typeface="+mn-lt"/>
            </a:endParaRPr>
          </a:p>
          <a:p>
            <a:pPr>
              <a:buFont typeface="Arial"/>
              <a:buChar char="•"/>
              <a:defRPr/>
            </a:pPr>
            <a:endParaRPr lang="en-US" sz="1600">
              <a:solidFill>
                <a:srgbClr val="000000"/>
              </a:solidFill>
              <a:latin typeface="Georgia"/>
              <a:ea typeface="+mn-lt"/>
              <a:cs typeface="+mn-lt"/>
            </a:endParaRPr>
          </a:p>
          <a:p>
            <a:pPr>
              <a:buFont typeface="Arial"/>
              <a:buChar char="•"/>
              <a:defRPr/>
            </a:pPr>
            <a:endParaRPr lang="en-US" sz="1600">
              <a:latin typeface="Georgia"/>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a:defRPr/>
            </a:pPr>
            <a:endParaRPr lang="en-US" sz="2000">
              <a:solidFill>
                <a:srgbClr val="000000"/>
              </a:solidFill>
              <a:latin typeface="Georgia"/>
            </a:endParaRPr>
          </a:p>
          <a:p>
            <a:pPr>
              <a:defRPr/>
            </a:pPr>
            <a:endParaRPr lang="en-US">
              <a:solidFill>
                <a:srgbClr val="000000"/>
              </a:solidFill>
              <a:latin typeface="Georgia"/>
            </a:endParaRPr>
          </a:p>
          <a:p>
            <a:pPr>
              <a:defRPr/>
            </a:pPr>
            <a:endParaRPr lang="en-US" sz="2800">
              <a:solidFill>
                <a:srgbClr val="000000"/>
              </a:solidFill>
              <a:latin typeface="Century Gothic"/>
            </a:endParaRPr>
          </a:p>
          <a:p>
            <a:pPr lvl="1">
              <a:defRPr/>
            </a:pPr>
            <a:endParaRPr lang="en-US">
              <a:solidFill>
                <a:srgbClr val="000000"/>
              </a:solidFill>
              <a:latin typeface="Century Gothic"/>
            </a:endParaRPr>
          </a:p>
          <a:p>
            <a:pPr marL="342900" indent="-342900">
              <a:buFont typeface="Arial" panose="05050102010706020507" pitchFamily="18" charset="2"/>
              <a:buChar char="•"/>
              <a:defRPr/>
            </a:pPr>
            <a:endParaRPr lang="en-US">
              <a:solidFill>
                <a:srgbClr val="000000"/>
              </a:solidFill>
              <a:latin typeface="Century Gothic"/>
            </a:endParaRPr>
          </a:p>
        </p:txBody>
      </p:sp>
    </p:spTree>
    <p:extLst>
      <p:ext uri="{BB962C8B-B14F-4D97-AF65-F5344CB8AC3E}">
        <p14:creationId xmlns:p14="http://schemas.microsoft.com/office/powerpoint/2010/main" val="132595068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5ECCF-2092-A89C-7079-4AD24BC15816}"/>
            </a:ext>
          </a:extLst>
        </p:cNvPr>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76449AEF-AA8F-5624-6776-00C9F6200585}"/>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8382D1FB-43A9-E4D4-2E86-ED5E72D31CAA}"/>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974ACC9C-36B5-680C-DE1F-E4F0A0DA6D2E}"/>
              </a:ext>
            </a:extLst>
          </p:cNvPr>
          <p:cNvSpPr/>
          <p:nvPr/>
        </p:nvSpPr>
        <p:spPr>
          <a:xfrm>
            <a:off x="-12481" y="1340253"/>
            <a:ext cx="12192000" cy="1862048"/>
          </a:xfrm>
          <a:prstGeom prst="rect">
            <a:avLst/>
          </a:prstGeom>
          <a:effectLst/>
        </p:spPr>
        <p:txBody>
          <a:bodyPr wrap="square" lIns="91440" tIns="45720" rIns="91440" bIns="45720" anchor="t">
            <a:spAutoFit/>
          </a:bodyPr>
          <a:lstStyle/>
          <a:p>
            <a:pPr algn="ctr"/>
            <a:r>
              <a:rPr lang="en-US" sz="11500" b="1">
                <a:solidFill>
                  <a:schemeClr val="accent5">
                    <a:lumMod val="75000"/>
                  </a:schemeClr>
                </a:solidFill>
                <a:effectLst>
                  <a:outerShdw blurRad="1270000" algn="ctr" rotWithShape="0">
                    <a:prstClr val="black">
                      <a:alpha val="40000"/>
                    </a:prstClr>
                  </a:outerShdw>
                </a:effectLst>
                <a:latin typeface="Rockwell"/>
                <a:ea typeface="Roboto Condensed"/>
                <a:cs typeface="Segoe UI"/>
              </a:rPr>
              <a:t>Thank you!</a:t>
            </a:r>
            <a:endParaRPr lang="en-US">
              <a:solidFill>
                <a:schemeClr val="accent5">
                  <a:lumMod val="75000"/>
                </a:schemeClr>
              </a:solidFill>
            </a:endParaRPr>
          </a:p>
        </p:txBody>
      </p:sp>
      <p:sp>
        <p:nvSpPr>
          <p:cNvPr id="3" name="Slide Number Placeholder 2">
            <a:extLst>
              <a:ext uri="{FF2B5EF4-FFF2-40B4-BE49-F238E27FC236}">
                <a16:creationId xmlns:a16="http://schemas.microsoft.com/office/drawing/2014/main" id="{E8E1687E-AAED-7F06-2CF7-5EF03F5AC064}"/>
              </a:ext>
            </a:extLst>
          </p:cNvPr>
          <p:cNvSpPr>
            <a:spLocks noGrp="1"/>
          </p:cNvSpPr>
          <p:nvPr>
            <p:ph type="sldNum" sz="quarter" idx="10"/>
          </p:nvPr>
        </p:nvSpPr>
        <p:spPr/>
        <p:txBody>
          <a:bodyPr/>
          <a:lstStyle/>
          <a:p>
            <a:fld id="{4179449E-6FBB-2343-B3AE-D1EFA46A6E77}" type="slidenum">
              <a:rPr lang="en-US" smtClean="0"/>
              <a:pPr/>
              <a:t>11</a:t>
            </a:fld>
            <a:endParaRPr lang="en-US"/>
          </a:p>
        </p:txBody>
      </p:sp>
    </p:spTree>
    <p:extLst>
      <p:ext uri="{BB962C8B-B14F-4D97-AF65-F5344CB8AC3E}">
        <p14:creationId xmlns:p14="http://schemas.microsoft.com/office/powerpoint/2010/main" val="225210155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7062-105D-9451-2AC5-F5C4523C72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8D899A-EBB6-7E37-02B0-F25F6A233598}"/>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Georgia"/>
                <a:cs typeface="Arial"/>
              </a:rPr>
              <a:t>TDA Next Steps for PY26</a:t>
            </a:r>
            <a:endParaRPr lang="en-US"/>
          </a:p>
          <a:p>
            <a:pPr algn="ctr"/>
            <a:endParaRPr lang="en-US" sz="4400">
              <a:latin typeface="Georgia"/>
              <a:cs typeface="Arial"/>
            </a:endParaRPr>
          </a:p>
        </p:txBody>
      </p:sp>
      <p:sp>
        <p:nvSpPr>
          <p:cNvPr id="9" name="Slide Number Placeholder 8">
            <a:extLst>
              <a:ext uri="{FF2B5EF4-FFF2-40B4-BE49-F238E27FC236}">
                <a16:creationId xmlns:a16="http://schemas.microsoft.com/office/drawing/2014/main" id="{BF9A24F7-F5B9-DB37-36F2-FD297F1E886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B62C96E-DF62-7623-3F99-CC223F7E6C53}"/>
              </a:ext>
            </a:extLst>
          </p:cNvPr>
          <p:cNvSpPr txBox="1"/>
          <p:nvPr/>
        </p:nvSpPr>
        <p:spPr>
          <a:xfrm>
            <a:off x="558864" y="1622712"/>
            <a:ext cx="10618040" cy="9955033"/>
          </a:xfrm>
          <a:prstGeom prst="rect">
            <a:avLst/>
          </a:prstGeom>
          <a:noFill/>
        </p:spPr>
        <p:txBody>
          <a:bodyPr wrap="square" lIns="91440" tIns="45720" rIns="91440" bIns="45720" rtlCol="0" anchor="t">
            <a:spAutoFit/>
          </a:bodyPr>
          <a:lstStyle/>
          <a:p>
            <a:pPr>
              <a:lnSpc>
                <a:spcPct val="90000"/>
              </a:lnSpc>
              <a:spcBef>
                <a:spcPts val="1680"/>
              </a:spcBef>
              <a:defRPr/>
            </a:pPr>
            <a:r>
              <a:rPr lang="en-US" sz="2800" b="1">
                <a:solidFill>
                  <a:srgbClr val="000000"/>
                </a:solidFill>
                <a:latin typeface="Georgia"/>
                <a:ea typeface="+mn-lt"/>
                <a:cs typeface="+mn-lt"/>
              </a:rPr>
              <a:t>August 1, 2025 – USDA NSLP Kick-Off Webinar</a:t>
            </a:r>
            <a:endParaRPr lang="en-US" sz="2800" b="1">
              <a:latin typeface="Georgia"/>
            </a:endParaRPr>
          </a:p>
          <a:p>
            <a:pPr>
              <a:lnSpc>
                <a:spcPct val="90000"/>
              </a:lnSpc>
              <a:spcBef>
                <a:spcPts val="1680"/>
              </a:spcBef>
              <a:defRPr/>
            </a:pPr>
            <a:r>
              <a:rPr lang="en-US" sz="2800">
                <a:solidFill>
                  <a:srgbClr val="000000"/>
                </a:solidFill>
                <a:latin typeface="Georgia"/>
                <a:ea typeface="+mn-lt"/>
                <a:cs typeface="+mn-lt"/>
              </a:rPr>
              <a:t>The USDA Foods team will discuss action items and </a:t>
            </a:r>
            <a:r>
              <a:rPr lang="en-US" sz="2800">
                <a:latin typeface="Georgia"/>
                <a:ea typeface="+mn-lt"/>
                <a:cs typeface="+mn-lt"/>
              </a:rPr>
              <a:t>anticipated deadlines, including:</a:t>
            </a:r>
          </a:p>
          <a:p>
            <a:pPr marL="457200" indent="-457200">
              <a:lnSpc>
                <a:spcPct val="90000"/>
              </a:lnSpc>
              <a:spcBef>
                <a:spcPts val="1680"/>
              </a:spcBef>
              <a:buFont typeface="Arial"/>
              <a:buChar char="•"/>
              <a:defRPr/>
            </a:pPr>
            <a:r>
              <a:rPr lang="en-US" sz="2800">
                <a:latin typeface="Georgia"/>
                <a:ea typeface="+mn-lt"/>
                <a:cs typeface="+mn-lt"/>
              </a:rPr>
              <a:t>Inventory Usage Expectations</a:t>
            </a:r>
          </a:p>
          <a:p>
            <a:pPr marL="457200" indent="-457200">
              <a:lnSpc>
                <a:spcPct val="90000"/>
              </a:lnSpc>
              <a:spcBef>
                <a:spcPts val="1680"/>
              </a:spcBef>
              <a:buFont typeface="Arial"/>
              <a:buChar char="•"/>
              <a:defRPr/>
            </a:pPr>
            <a:r>
              <a:rPr lang="en-US" sz="2800">
                <a:latin typeface="Georgia"/>
                <a:ea typeface="+mn-lt"/>
                <a:cs typeface="+mn-lt"/>
              </a:rPr>
              <a:t>PY27 DoD Opt-In</a:t>
            </a:r>
          </a:p>
          <a:p>
            <a:pPr marL="457200" indent="-457200">
              <a:lnSpc>
                <a:spcPct val="90000"/>
              </a:lnSpc>
              <a:spcBef>
                <a:spcPts val="1680"/>
              </a:spcBef>
              <a:buFont typeface="Arial"/>
              <a:buChar char="•"/>
              <a:defRPr/>
            </a:pPr>
            <a:r>
              <a:rPr lang="en-US" sz="2800">
                <a:latin typeface="Georgia"/>
                <a:ea typeface="+mn-lt"/>
                <a:cs typeface="+mn-lt"/>
              </a:rPr>
              <a:t>PY27 USDA Foods Annual Feedback Survey</a:t>
            </a:r>
          </a:p>
          <a:p>
            <a:pPr marL="457200" indent="-457200">
              <a:lnSpc>
                <a:spcPct val="90000"/>
              </a:lnSpc>
              <a:spcBef>
                <a:spcPts val="1680"/>
              </a:spcBef>
              <a:buFont typeface="Arial"/>
              <a:buChar char="•"/>
              <a:defRPr/>
            </a:pPr>
            <a:r>
              <a:rPr lang="en-US" sz="2800">
                <a:latin typeface="Georgia"/>
                <a:ea typeface="+mn-lt"/>
                <a:cs typeface="+mn-lt"/>
              </a:rPr>
              <a:t>Entitlement Distributions</a:t>
            </a:r>
          </a:p>
          <a:p>
            <a:pPr marL="457200" indent="-457200">
              <a:lnSpc>
                <a:spcPct val="90000"/>
              </a:lnSpc>
              <a:spcBef>
                <a:spcPts val="1680"/>
              </a:spcBef>
              <a:buFont typeface="Arial"/>
              <a:buChar char="•"/>
              <a:defRPr/>
            </a:pPr>
            <a:r>
              <a:rPr lang="en-US" sz="2800">
                <a:latin typeface="Georgia"/>
                <a:ea typeface="+mn-lt"/>
                <a:cs typeface="+mn-lt"/>
              </a:rPr>
              <a:t>Usage Analysis</a:t>
            </a:r>
          </a:p>
          <a:p>
            <a:pPr marL="457200" indent="-457200">
              <a:lnSpc>
                <a:spcPct val="90000"/>
              </a:lnSpc>
              <a:spcBef>
                <a:spcPts val="1680"/>
              </a:spcBef>
              <a:buFont typeface="Arial"/>
              <a:buChar char="•"/>
              <a:defRPr/>
            </a:pPr>
            <a:r>
              <a:rPr lang="en-US" sz="2800">
                <a:latin typeface="Georgia"/>
                <a:ea typeface="+mn-lt"/>
                <a:cs typeface="+mn-lt"/>
              </a:rPr>
              <a:t>Transfer Windows</a:t>
            </a:r>
          </a:p>
          <a:p>
            <a:pPr>
              <a:lnSpc>
                <a:spcPct val="90000"/>
              </a:lnSpc>
              <a:spcBef>
                <a:spcPts val="1680"/>
              </a:spcBef>
              <a:defRPr/>
            </a:pPr>
            <a:endParaRPr lang="en-US" sz="2800">
              <a:latin typeface="Georgia"/>
              <a:ea typeface="+mn-lt"/>
              <a:cs typeface="+mn-lt"/>
            </a:endParaRPr>
          </a:p>
          <a:p>
            <a:pPr>
              <a:lnSpc>
                <a:spcPct val="90000"/>
              </a:lnSpc>
              <a:spcBef>
                <a:spcPts val="1680"/>
              </a:spcBef>
              <a:defRPr/>
            </a:pPr>
            <a:endParaRPr lang="en-US" sz="2800">
              <a:latin typeface="Georgia"/>
              <a:ea typeface="+mn-lt"/>
              <a:cs typeface="+mn-lt"/>
            </a:endParaRPr>
          </a:p>
          <a:p>
            <a:pPr>
              <a:lnSpc>
                <a:spcPct val="90000"/>
              </a:lnSpc>
              <a:spcBef>
                <a:spcPts val="1680"/>
              </a:spcBef>
              <a:defRPr/>
            </a:pPr>
            <a:endParaRPr lang="en-US" sz="2800">
              <a:latin typeface="Georgia"/>
              <a:ea typeface="+mn-lt"/>
              <a:cs typeface="+mn-lt"/>
            </a:endParaRPr>
          </a:p>
          <a:p>
            <a:pPr>
              <a:lnSpc>
                <a:spcPct val="90000"/>
              </a:lnSpc>
              <a:spcBef>
                <a:spcPts val="1680"/>
              </a:spcBef>
              <a:defRPr/>
            </a:pPr>
            <a:endParaRPr lang="en-US" sz="2800">
              <a:latin typeface="Georgia"/>
              <a:ea typeface="+mn-lt"/>
              <a:cs typeface="+mn-lt"/>
            </a:endParaRPr>
          </a:p>
          <a:p>
            <a:pPr>
              <a:lnSpc>
                <a:spcPct val="90000"/>
              </a:lnSpc>
              <a:spcBef>
                <a:spcPts val="1680"/>
              </a:spcBef>
              <a:defRPr/>
            </a:pPr>
            <a:endParaRPr lang="en-US" sz="2800">
              <a:solidFill>
                <a:srgbClr val="000000"/>
              </a:solidFill>
              <a:latin typeface="Georgia"/>
              <a:ea typeface="+mn-lt"/>
              <a:cs typeface="+mn-lt"/>
            </a:endParaRPr>
          </a:p>
          <a:p>
            <a:pPr>
              <a:lnSpc>
                <a:spcPct val="90000"/>
              </a:lnSpc>
              <a:spcBef>
                <a:spcPts val="1680"/>
              </a:spcBef>
              <a:defRPr/>
            </a:pPr>
            <a:endParaRPr lang="en-US" sz="2800">
              <a:latin typeface="Georgia"/>
            </a:endParaRPr>
          </a:p>
          <a:p>
            <a:pPr>
              <a:lnSpc>
                <a:spcPct val="90000"/>
              </a:lnSpc>
              <a:spcBef>
                <a:spcPts val="1680"/>
              </a:spcBef>
              <a:defRPr/>
            </a:pPr>
            <a:endParaRPr lang="en-US" sz="2800">
              <a:latin typeface="Georgia"/>
            </a:endParaRPr>
          </a:p>
          <a:p>
            <a:pPr>
              <a:lnSpc>
                <a:spcPct val="90000"/>
              </a:lnSpc>
              <a:spcBef>
                <a:spcPts val="1680"/>
              </a:spcBef>
              <a:defRPr/>
            </a:pPr>
            <a:endParaRPr lang="en-US" sz="2800">
              <a:latin typeface="Georgia"/>
            </a:endParaRPr>
          </a:p>
        </p:txBody>
      </p:sp>
    </p:spTree>
    <p:extLst>
      <p:ext uri="{BB962C8B-B14F-4D97-AF65-F5344CB8AC3E}">
        <p14:creationId xmlns:p14="http://schemas.microsoft.com/office/powerpoint/2010/main" val="61928619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A2842-4D83-EF9E-7ABD-195157083D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3450E6-8006-AAF3-7B58-EEC05BBE5779}"/>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Georgia"/>
                <a:cs typeface="Arial"/>
              </a:rPr>
              <a:t>TDA Next Steps for PY26</a:t>
            </a:r>
            <a:endParaRPr lang="en-US"/>
          </a:p>
          <a:p>
            <a:pPr algn="ctr"/>
            <a:endParaRPr lang="en-US" sz="4400">
              <a:latin typeface="Georgia"/>
              <a:cs typeface="Arial"/>
            </a:endParaRPr>
          </a:p>
        </p:txBody>
      </p:sp>
      <p:sp>
        <p:nvSpPr>
          <p:cNvPr id="9" name="Slide Number Placeholder 8">
            <a:extLst>
              <a:ext uri="{FF2B5EF4-FFF2-40B4-BE49-F238E27FC236}">
                <a16:creationId xmlns:a16="http://schemas.microsoft.com/office/drawing/2014/main" id="{ADBA0FF3-C22C-9CAA-BA1E-4FB61702393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7704FDE-7A54-9D59-A599-0C06B9813D9F}"/>
              </a:ext>
            </a:extLst>
          </p:cNvPr>
          <p:cNvSpPr txBox="1"/>
          <p:nvPr/>
        </p:nvSpPr>
        <p:spPr>
          <a:xfrm>
            <a:off x="558864" y="1622712"/>
            <a:ext cx="10618040" cy="8477192"/>
          </a:xfrm>
          <a:prstGeom prst="rect">
            <a:avLst/>
          </a:prstGeom>
          <a:noFill/>
        </p:spPr>
        <p:txBody>
          <a:bodyPr wrap="square" lIns="91440" tIns="45720" rIns="91440" bIns="45720" rtlCol="0" anchor="t">
            <a:spAutoFit/>
          </a:bodyPr>
          <a:lstStyle/>
          <a:p>
            <a:pPr>
              <a:lnSpc>
                <a:spcPct val="90000"/>
              </a:lnSpc>
              <a:spcBef>
                <a:spcPts val="1680"/>
              </a:spcBef>
              <a:defRPr/>
            </a:pPr>
            <a:r>
              <a:rPr lang="en-US" sz="2800" b="1" dirty="0">
                <a:solidFill>
                  <a:srgbClr val="000000"/>
                </a:solidFill>
                <a:latin typeface="Georgia"/>
                <a:ea typeface="+mn-lt"/>
                <a:cs typeface="+mn-lt"/>
              </a:rPr>
              <a:t>September 2025 – USDA Foods Webinars</a:t>
            </a:r>
            <a:endParaRPr lang="en-US" sz="2800" b="1" dirty="0">
              <a:latin typeface="Georgia"/>
            </a:endParaRPr>
          </a:p>
          <a:p>
            <a:pPr marL="457200" indent="-457200">
              <a:lnSpc>
                <a:spcPct val="90000"/>
              </a:lnSpc>
              <a:spcBef>
                <a:spcPts val="1680"/>
              </a:spcBef>
              <a:buFont typeface="Arial"/>
              <a:buChar char="•"/>
              <a:defRPr/>
            </a:pPr>
            <a:r>
              <a:rPr lang="en-US" sz="2800" dirty="0">
                <a:solidFill>
                  <a:srgbClr val="000000"/>
                </a:solidFill>
                <a:latin typeface="Georgia"/>
                <a:ea typeface="+mn-lt"/>
                <a:cs typeface="+mn-lt"/>
              </a:rPr>
              <a:t>The USDA Foods ordering team will meet with schools served by each contracted warehouse to discuss in more detail the differences between requested</a:t>
            </a:r>
            <a:r>
              <a:rPr lang="en-US" sz="2800" dirty="0">
                <a:latin typeface="Georgia"/>
                <a:ea typeface="+mn-lt"/>
                <a:cs typeface="+mn-lt"/>
              </a:rPr>
              <a:t> and ordered </a:t>
            </a:r>
            <a:r>
              <a:rPr lang="en-US" sz="2800" dirty="0">
                <a:solidFill>
                  <a:srgbClr val="000000"/>
                </a:solidFill>
                <a:latin typeface="Georgia"/>
                <a:ea typeface="+mn-lt"/>
                <a:cs typeface="+mn-lt"/>
              </a:rPr>
              <a:t>items </a:t>
            </a:r>
            <a:r>
              <a:rPr lang="en-US" sz="2800" dirty="0">
                <a:latin typeface="Georgia"/>
                <a:ea typeface="+mn-lt"/>
                <a:cs typeface="+mn-lt"/>
              </a:rPr>
              <a:t>for that warehouse.</a:t>
            </a:r>
          </a:p>
          <a:p>
            <a:pPr marL="457200" indent="-457200">
              <a:lnSpc>
                <a:spcPct val="90000"/>
              </a:lnSpc>
              <a:spcBef>
                <a:spcPts val="1680"/>
              </a:spcBef>
              <a:buFont typeface="Arial"/>
              <a:buChar char="•"/>
              <a:defRPr/>
            </a:pPr>
            <a:endParaRPr lang="en-US" sz="2800">
              <a:latin typeface="Georgia"/>
              <a:ea typeface="+mn-lt"/>
              <a:cs typeface="+mn-lt"/>
            </a:endParaRPr>
          </a:p>
          <a:p>
            <a:pPr marL="457200" indent="-457200">
              <a:lnSpc>
                <a:spcPct val="90000"/>
              </a:lnSpc>
              <a:spcBef>
                <a:spcPts val="1680"/>
              </a:spcBef>
              <a:buFont typeface="Arial"/>
              <a:buChar char="•"/>
              <a:defRPr/>
            </a:pPr>
            <a:r>
              <a:rPr lang="en-US" sz="2800" dirty="0">
                <a:latin typeface="Georgia"/>
                <a:ea typeface="+mn-lt"/>
                <a:cs typeface="+mn-lt"/>
              </a:rPr>
              <a:t>The purpose will be to help schools understand what materials are popular in their warehouse and how demand drives materials brought in.</a:t>
            </a:r>
          </a:p>
          <a:p>
            <a:pPr>
              <a:lnSpc>
                <a:spcPct val="90000"/>
              </a:lnSpc>
              <a:spcBef>
                <a:spcPts val="1680"/>
              </a:spcBef>
              <a:defRPr/>
            </a:pPr>
            <a:endParaRPr lang="en-US" sz="2800" b="1">
              <a:latin typeface="Georgia"/>
              <a:ea typeface="+mn-lt"/>
              <a:cs typeface="+mn-lt"/>
            </a:endParaRPr>
          </a:p>
          <a:p>
            <a:pPr>
              <a:lnSpc>
                <a:spcPct val="90000"/>
              </a:lnSpc>
              <a:spcBef>
                <a:spcPts val="1680"/>
              </a:spcBef>
              <a:defRPr/>
            </a:pPr>
            <a:endParaRPr lang="en-US" sz="2800" b="1">
              <a:latin typeface="Georgia"/>
              <a:ea typeface="+mn-lt"/>
              <a:cs typeface="+mn-lt"/>
            </a:endParaRPr>
          </a:p>
          <a:p>
            <a:pPr>
              <a:lnSpc>
                <a:spcPct val="90000"/>
              </a:lnSpc>
              <a:spcBef>
                <a:spcPts val="1680"/>
              </a:spcBef>
              <a:defRPr/>
            </a:pPr>
            <a:endParaRPr lang="en-US" sz="2800" b="1">
              <a:latin typeface="Georgia"/>
              <a:ea typeface="+mn-lt"/>
              <a:cs typeface="+mn-lt"/>
            </a:endParaRPr>
          </a:p>
          <a:p>
            <a:pPr>
              <a:lnSpc>
                <a:spcPct val="90000"/>
              </a:lnSpc>
              <a:spcBef>
                <a:spcPts val="1680"/>
              </a:spcBef>
              <a:defRPr/>
            </a:pPr>
            <a:endParaRPr lang="en-US" sz="2800" b="1">
              <a:solidFill>
                <a:srgbClr val="000000"/>
              </a:solidFill>
              <a:latin typeface="Georgia"/>
              <a:ea typeface="+mn-lt"/>
              <a:cs typeface="+mn-lt"/>
            </a:endParaRPr>
          </a:p>
          <a:p>
            <a:pPr>
              <a:lnSpc>
                <a:spcPct val="90000"/>
              </a:lnSpc>
              <a:spcBef>
                <a:spcPts val="1680"/>
              </a:spcBef>
              <a:defRPr/>
            </a:pPr>
            <a:endParaRPr lang="en-US" sz="2800" b="1">
              <a:latin typeface="Georgia"/>
            </a:endParaRPr>
          </a:p>
          <a:p>
            <a:pPr>
              <a:lnSpc>
                <a:spcPct val="90000"/>
              </a:lnSpc>
              <a:spcBef>
                <a:spcPts val="1680"/>
              </a:spcBef>
              <a:defRPr/>
            </a:pPr>
            <a:endParaRPr lang="en-US" sz="2800" b="1">
              <a:latin typeface="Georgia"/>
            </a:endParaRPr>
          </a:p>
          <a:p>
            <a:pPr>
              <a:lnSpc>
                <a:spcPct val="90000"/>
              </a:lnSpc>
              <a:spcBef>
                <a:spcPts val="1680"/>
              </a:spcBef>
              <a:defRPr/>
            </a:pPr>
            <a:endParaRPr lang="en-US" sz="2800" b="1">
              <a:latin typeface="Georgia"/>
            </a:endParaRPr>
          </a:p>
        </p:txBody>
      </p:sp>
    </p:spTree>
    <p:extLst>
      <p:ext uri="{BB962C8B-B14F-4D97-AF65-F5344CB8AC3E}">
        <p14:creationId xmlns:p14="http://schemas.microsoft.com/office/powerpoint/2010/main" val="386316879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Ordering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4</a:t>
            </a:fld>
            <a:endParaRPr lang="en-US"/>
          </a:p>
        </p:txBody>
      </p:sp>
    </p:spTree>
    <p:extLst>
      <p:ext uri="{BB962C8B-B14F-4D97-AF65-F5344CB8AC3E}">
        <p14:creationId xmlns:p14="http://schemas.microsoft.com/office/powerpoint/2010/main" val="143619736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4B8C7-79E5-624C-6B95-4E02222163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6E6462-4F68-CB1B-DE66-7B875484EFB6}"/>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Georgia"/>
                <a:cs typeface="Arial"/>
              </a:rPr>
              <a:t>PY26 DoD Fresh Funds</a:t>
            </a:r>
            <a:endParaRPr lang="en-US" err="1"/>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2F43B034-8D55-EEEF-4DD3-A27384037A6B}"/>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CB1FF1D-64F7-AA86-A048-35609C06E324}"/>
              </a:ext>
            </a:extLst>
          </p:cNvPr>
          <p:cNvSpPr txBox="1"/>
          <p:nvPr/>
        </p:nvSpPr>
        <p:spPr>
          <a:xfrm>
            <a:off x="558864" y="1622712"/>
            <a:ext cx="10618040" cy="8089394"/>
          </a:xfrm>
          <a:prstGeom prst="rect">
            <a:avLst/>
          </a:prstGeom>
          <a:noFill/>
        </p:spPr>
        <p:txBody>
          <a:bodyPr wrap="square" lIns="91440" tIns="45720" rIns="91440" bIns="45720" rtlCol="0" anchor="t">
            <a:spAutoFit/>
          </a:bodyPr>
          <a:lstStyle/>
          <a:p>
            <a:pPr marL="457200" indent="-457200">
              <a:lnSpc>
                <a:spcPct val="90000"/>
              </a:lnSpc>
              <a:spcBef>
                <a:spcPts val="1680"/>
              </a:spcBef>
              <a:buFont typeface="Arial"/>
              <a:buChar char="•"/>
              <a:defRPr/>
            </a:pPr>
            <a:r>
              <a:rPr lang="en-US" sz="2800">
                <a:solidFill>
                  <a:srgbClr val="343A41"/>
                </a:solidFill>
                <a:latin typeface="Georgia"/>
                <a:ea typeface="+mn-lt"/>
                <a:cs typeface="+mn-lt"/>
              </a:rPr>
              <a:t>Schools that opted into DoD have their funds loaded and available.</a:t>
            </a:r>
            <a:endParaRPr lang="en-US" sz="2800">
              <a:solidFill>
                <a:srgbClr val="343A41"/>
              </a:solidFill>
              <a:latin typeface="Georgia"/>
            </a:endParaRPr>
          </a:p>
          <a:p>
            <a:pPr marL="457200" indent="-457200">
              <a:lnSpc>
                <a:spcPct val="90000"/>
              </a:lnSpc>
              <a:spcBef>
                <a:spcPts val="1680"/>
              </a:spcBef>
              <a:buFont typeface="Arial"/>
              <a:buChar char="•"/>
              <a:defRPr/>
            </a:pPr>
            <a:r>
              <a:rPr lang="en-US" sz="2800">
                <a:solidFill>
                  <a:srgbClr val="343A41"/>
                </a:solidFill>
                <a:latin typeface="Georgia"/>
                <a:ea typeface="+mn-lt"/>
                <a:cs typeface="+mn-lt"/>
              </a:rPr>
              <a:t>Run an Entitlement Bonus Summary report to validate balance loaded in FFAVORs.</a:t>
            </a:r>
            <a:endParaRPr lang="en-US" sz="2800">
              <a:solidFill>
                <a:srgbClr val="343A41"/>
              </a:solidFill>
              <a:latin typeface="Georgia"/>
            </a:endParaRPr>
          </a:p>
          <a:p>
            <a:pPr marL="457200" indent="-457200">
              <a:lnSpc>
                <a:spcPct val="90000"/>
              </a:lnSpc>
              <a:spcBef>
                <a:spcPts val="1680"/>
              </a:spcBef>
              <a:buFont typeface="Arial"/>
              <a:buChar char="•"/>
              <a:defRPr/>
            </a:pPr>
            <a:r>
              <a:rPr lang="en-US" sz="2800">
                <a:solidFill>
                  <a:srgbClr val="343A41"/>
                </a:solidFill>
                <a:latin typeface="Georgia"/>
                <a:ea typeface="+mn-lt"/>
                <a:cs typeface="+mn-lt"/>
              </a:rPr>
              <a:t>TDA monitors the monthly utilization of DoD funds and SFAs should target to utilize at least 10% of their funds per month.</a:t>
            </a:r>
            <a:endParaRPr lang="en-US" sz="2800">
              <a:solidFill>
                <a:srgbClr val="343A41"/>
              </a:solidFill>
              <a:latin typeface="Georgia"/>
            </a:endParaRPr>
          </a:p>
          <a:p>
            <a:pPr marL="457200" indent="-457200">
              <a:lnSpc>
                <a:spcPct val="90000"/>
              </a:lnSpc>
              <a:spcBef>
                <a:spcPts val="1680"/>
              </a:spcBef>
              <a:buFont typeface="Arial"/>
              <a:buChar char="•"/>
              <a:defRPr/>
            </a:pPr>
            <a:r>
              <a:rPr lang="en-US" sz="2800">
                <a:solidFill>
                  <a:srgbClr val="343A41"/>
                </a:solidFill>
                <a:latin typeface="Georgia"/>
                <a:ea typeface="+mn-lt"/>
                <a:cs typeface="+mn-lt"/>
              </a:rPr>
              <a:t>DoD funds spent will be included in the usage analysis and SFAs may be asked for an action plan if utilization is low.</a:t>
            </a:r>
            <a:endParaRPr lang="en-US" sz="2800">
              <a:solidFill>
                <a:srgbClr val="343A41"/>
              </a:solidFill>
              <a:latin typeface="Georgia"/>
            </a:endParaRPr>
          </a:p>
          <a:p>
            <a:pPr marL="457200" indent="-457200">
              <a:lnSpc>
                <a:spcPct val="90000"/>
              </a:lnSpc>
              <a:spcBef>
                <a:spcPts val="1680"/>
              </a:spcBef>
              <a:buFont typeface="Arial"/>
              <a:buChar char="•"/>
              <a:defRPr/>
            </a:pPr>
            <a:endParaRPr lang="en-US" sz="2800">
              <a:solidFill>
                <a:srgbClr val="343A41"/>
              </a:solidFill>
              <a:latin typeface="Georgia"/>
              <a:ea typeface="+mn-lt"/>
              <a:cs typeface="+mn-lt"/>
            </a:endParaRPr>
          </a:p>
          <a:p>
            <a:pPr marL="457200" indent="-457200">
              <a:lnSpc>
                <a:spcPct val="90000"/>
              </a:lnSpc>
              <a:spcBef>
                <a:spcPts val="1680"/>
              </a:spcBef>
              <a:buFont typeface="Arial"/>
              <a:buChar char="•"/>
              <a:defRPr/>
            </a:pPr>
            <a:endParaRPr lang="en-US" sz="2800">
              <a:solidFill>
                <a:srgbClr val="343A41"/>
              </a:solidFill>
              <a:latin typeface="Georgia"/>
            </a:endParaRPr>
          </a:p>
          <a:p>
            <a:pPr marL="914400" lvl="1" indent="-457200">
              <a:lnSpc>
                <a:spcPct val="90000"/>
              </a:lnSpc>
              <a:spcBef>
                <a:spcPts val="1680"/>
              </a:spcBef>
              <a:buFont typeface="Arial"/>
              <a:buChar char="•"/>
              <a:defRPr/>
            </a:pPr>
            <a:endParaRPr lang="en-US" sz="2800">
              <a:solidFill>
                <a:srgbClr val="343A41"/>
              </a:solidFill>
              <a:latin typeface="Georgia"/>
            </a:endParaRPr>
          </a:p>
          <a:p>
            <a:pPr marL="457200" indent="-457200">
              <a:lnSpc>
                <a:spcPct val="90000"/>
              </a:lnSpc>
              <a:spcBef>
                <a:spcPts val="1680"/>
              </a:spcBef>
              <a:buFont typeface="Arial"/>
              <a:buChar char="•"/>
              <a:defRPr/>
            </a:pPr>
            <a:endParaRPr lang="en-US" sz="2800">
              <a:solidFill>
                <a:srgbClr val="343A41"/>
              </a:solidFill>
              <a:latin typeface="Georgia"/>
            </a:endParaRPr>
          </a:p>
          <a:p>
            <a:pPr marL="457200" indent="-457200">
              <a:lnSpc>
                <a:spcPct val="90000"/>
              </a:lnSpc>
              <a:spcBef>
                <a:spcPts val="1680"/>
              </a:spcBef>
              <a:buFont typeface="Arial"/>
              <a:buChar char="•"/>
              <a:defRPr/>
            </a:pPr>
            <a:endParaRPr lang="en-US" sz="2800">
              <a:solidFill>
                <a:srgbClr val="343A41"/>
              </a:solidFill>
              <a:latin typeface="Georgia"/>
            </a:endParaRPr>
          </a:p>
          <a:p>
            <a:pPr>
              <a:lnSpc>
                <a:spcPct val="90000"/>
              </a:lnSpc>
              <a:spcBef>
                <a:spcPts val="1680"/>
              </a:spcBef>
              <a:defRPr/>
            </a:pPr>
            <a:endParaRPr lang="en-US" sz="2800">
              <a:solidFill>
                <a:srgbClr val="000000"/>
              </a:solidFill>
              <a:latin typeface="Georgia"/>
            </a:endParaRPr>
          </a:p>
          <a:p>
            <a:pPr>
              <a:lnSpc>
                <a:spcPct val="90000"/>
              </a:lnSpc>
              <a:spcBef>
                <a:spcPts val="1680"/>
              </a:spcBef>
              <a:defRPr/>
            </a:pPr>
            <a:endParaRPr lang="en-US" sz="2800">
              <a:solidFill>
                <a:srgbClr val="343A41"/>
              </a:solidFill>
              <a:latin typeface="Georgia"/>
            </a:endParaRPr>
          </a:p>
        </p:txBody>
      </p:sp>
    </p:spTree>
    <p:extLst>
      <p:ext uri="{BB962C8B-B14F-4D97-AF65-F5344CB8AC3E}">
        <p14:creationId xmlns:p14="http://schemas.microsoft.com/office/powerpoint/2010/main" val="57524434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47E0-0787-1DC6-7634-C1EB989FD4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88C3F22-6E96-0428-89BC-F74077DB59E2}"/>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Georgia"/>
                <a:cs typeface="Arial"/>
              </a:rPr>
              <a:t>TDA Next Steps for PY26</a:t>
            </a:r>
          </a:p>
          <a:p>
            <a:pPr algn="ctr"/>
            <a:endParaRPr lang="en-US" sz="4400">
              <a:latin typeface="Georgia"/>
              <a:cs typeface="Arial"/>
            </a:endParaRPr>
          </a:p>
        </p:txBody>
      </p:sp>
      <p:sp>
        <p:nvSpPr>
          <p:cNvPr id="9" name="Slide Number Placeholder 8">
            <a:extLst>
              <a:ext uri="{FF2B5EF4-FFF2-40B4-BE49-F238E27FC236}">
                <a16:creationId xmlns:a16="http://schemas.microsoft.com/office/drawing/2014/main" id="{8BC52EDF-2A00-637C-C67B-0F8927DCF3A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BECC70C-EB53-2304-240E-EB4A88D36F07}"/>
              </a:ext>
            </a:extLst>
          </p:cNvPr>
          <p:cNvSpPr txBox="1"/>
          <p:nvPr/>
        </p:nvSpPr>
        <p:spPr>
          <a:xfrm>
            <a:off x="558864" y="1622712"/>
            <a:ext cx="10618040" cy="6963958"/>
          </a:xfrm>
          <a:prstGeom prst="rect">
            <a:avLst/>
          </a:prstGeom>
          <a:noFill/>
        </p:spPr>
        <p:txBody>
          <a:bodyPr wrap="square" lIns="91440" tIns="45720" rIns="91440" bIns="45720" rtlCol="0" anchor="t">
            <a:spAutoFit/>
          </a:bodyPr>
          <a:lstStyle/>
          <a:p>
            <a:pPr>
              <a:lnSpc>
                <a:spcPct val="90000"/>
              </a:lnSpc>
              <a:spcBef>
                <a:spcPts val="1680"/>
              </a:spcBef>
              <a:defRPr/>
            </a:pPr>
            <a:r>
              <a:rPr lang="en-US" sz="2800" dirty="0">
                <a:solidFill>
                  <a:srgbClr val="000000"/>
                </a:solidFill>
                <a:latin typeface="Georgia"/>
                <a:ea typeface="+mn-lt"/>
                <a:cs typeface="+mn-lt"/>
              </a:rPr>
              <a:t>Review of Final Balances in Processor Accounts </a:t>
            </a:r>
          </a:p>
          <a:p>
            <a:pPr marL="457200" indent="-457200">
              <a:lnSpc>
                <a:spcPct val="90000"/>
              </a:lnSpc>
              <a:spcBef>
                <a:spcPts val="1680"/>
              </a:spcBef>
              <a:buFont typeface="Arial"/>
              <a:buChar char="•"/>
              <a:defRPr/>
            </a:pPr>
            <a:r>
              <a:rPr lang="en-US" sz="2800" dirty="0">
                <a:solidFill>
                  <a:srgbClr val="000000"/>
                </a:solidFill>
                <a:latin typeface="Georgia"/>
                <a:ea typeface="+mn-lt"/>
                <a:cs typeface="+mn-lt"/>
              </a:rPr>
              <a:t>Analyze remaining balances in processor accounts. </a:t>
            </a:r>
            <a:endParaRPr lang="en-US" sz="2800" dirty="0">
              <a:latin typeface="Georgia"/>
            </a:endParaRPr>
          </a:p>
          <a:p>
            <a:pPr marL="457200" indent="-457200">
              <a:lnSpc>
                <a:spcPct val="90000"/>
              </a:lnSpc>
              <a:spcBef>
                <a:spcPts val="1680"/>
              </a:spcBef>
              <a:buFont typeface="Arial"/>
              <a:buChar char="•"/>
              <a:defRPr/>
            </a:pPr>
            <a:r>
              <a:rPr lang="en-US" sz="2800" dirty="0">
                <a:solidFill>
                  <a:srgbClr val="000000"/>
                </a:solidFill>
                <a:latin typeface="Georgia"/>
                <a:ea typeface="+mn-lt"/>
                <a:cs typeface="+mn-lt"/>
              </a:rPr>
              <a:t>Compare the difference between requests and actual orders. </a:t>
            </a:r>
          </a:p>
          <a:p>
            <a:pPr marL="457200" indent="-457200">
              <a:lnSpc>
                <a:spcPct val="90000"/>
              </a:lnSpc>
              <a:spcBef>
                <a:spcPts val="1680"/>
              </a:spcBef>
              <a:buFont typeface="Arial"/>
              <a:buChar char="•"/>
              <a:defRPr/>
            </a:pPr>
            <a:r>
              <a:rPr lang="en-US" sz="2800" dirty="0">
                <a:latin typeface="Georgia"/>
                <a:ea typeface="+mn-lt"/>
                <a:cs typeface="+mn-lt"/>
              </a:rPr>
              <a:t>Cancel additional truckloads if the state account balance was higher than anticipated in Round 1. </a:t>
            </a:r>
          </a:p>
          <a:p>
            <a:pPr marL="457200" indent="-457200">
              <a:lnSpc>
                <a:spcPct val="90000"/>
              </a:lnSpc>
              <a:spcBef>
                <a:spcPts val="1680"/>
              </a:spcBef>
              <a:buFont typeface="Arial"/>
              <a:buChar char="•"/>
              <a:defRPr/>
            </a:pPr>
            <a:r>
              <a:rPr lang="en-US" sz="2800" dirty="0">
                <a:latin typeface="Georgia"/>
                <a:ea typeface="+mn-lt"/>
                <a:cs typeface="+mn-lt"/>
              </a:rPr>
              <a:t>Communicate final allocations to processors to load by the end of July </a:t>
            </a:r>
          </a:p>
          <a:p>
            <a:pPr>
              <a:lnSpc>
                <a:spcPct val="90000"/>
              </a:lnSpc>
              <a:spcBef>
                <a:spcPts val="1680"/>
              </a:spcBef>
              <a:defRPr/>
            </a:pPr>
            <a:endParaRPr lang="en-US" sz="2800">
              <a:latin typeface="Georgia"/>
              <a:ea typeface="+mn-lt"/>
              <a:cs typeface="+mn-lt"/>
            </a:endParaRPr>
          </a:p>
          <a:p>
            <a:pPr>
              <a:lnSpc>
                <a:spcPct val="90000"/>
              </a:lnSpc>
              <a:spcBef>
                <a:spcPts val="1680"/>
              </a:spcBef>
              <a:defRPr/>
            </a:pPr>
            <a:endParaRPr lang="en-US" sz="2800">
              <a:latin typeface="Georgia"/>
              <a:ea typeface="+mn-lt"/>
              <a:cs typeface="+mn-lt"/>
            </a:endParaRPr>
          </a:p>
          <a:p>
            <a:pPr>
              <a:lnSpc>
                <a:spcPct val="90000"/>
              </a:lnSpc>
              <a:spcBef>
                <a:spcPts val="1680"/>
              </a:spcBef>
              <a:defRPr/>
            </a:pPr>
            <a:endParaRPr lang="en-US" sz="2800">
              <a:solidFill>
                <a:srgbClr val="000000"/>
              </a:solidFill>
              <a:latin typeface="Georgia"/>
              <a:ea typeface="+mn-lt"/>
              <a:cs typeface="+mn-lt"/>
            </a:endParaRPr>
          </a:p>
          <a:p>
            <a:pPr marL="457200" indent="-457200">
              <a:buFont typeface="Arial"/>
              <a:buChar char="•"/>
              <a:defRPr/>
            </a:pPr>
            <a:endParaRPr lang="en-US" sz="2800">
              <a:latin typeface="Georgia"/>
            </a:endParaRPr>
          </a:p>
          <a:p>
            <a:pPr>
              <a:defRPr/>
            </a:pPr>
            <a:endParaRPr lang="en-US" sz="2800">
              <a:latin typeface="Georgia"/>
            </a:endParaRPr>
          </a:p>
          <a:p>
            <a:pPr>
              <a:lnSpc>
                <a:spcPct val="90000"/>
              </a:lnSpc>
              <a:spcBef>
                <a:spcPts val="1680"/>
              </a:spcBef>
              <a:defRPr/>
            </a:pPr>
            <a:endParaRPr lang="en-US" sz="2800">
              <a:latin typeface="Georgia"/>
            </a:endParaRPr>
          </a:p>
        </p:txBody>
      </p:sp>
    </p:spTree>
    <p:extLst>
      <p:ext uri="{BB962C8B-B14F-4D97-AF65-F5344CB8AC3E}">
        <p14:creationId xmlns:p14="http://schemas.microsoft.com/office/powerpoint/2010/main" val="173293756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Inventory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7</a:t>
            </a:fld>
            <a:endParaRPr lang="en-US"/>
          </a:p>
        </p:txBody>
      </p:sp>
    </p:spTree>
    <p:extLst>
      <p:ext uri="{BB962C8B-B14F-4D97-AF65-F5344CB8AC3E}">
        <p14:creationId xmlns:p14="http://schemas.microsoft.com/office/powerpoint/2010/main" val="96044391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SY 25 Inventory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379652" y="1358943"/>
            <a:ext cx="10797252" cy="9818072"/>
          </a:xfrm>
          <a:prstGeom prst="rect">
            <a:avLst/>
          </a:prstGeom>
          <a:noFill/>
        </p:spPr>
        <p:txBody>
          <a:bodyPr wrap="square" lIns="91440" tIns="45720" rIns="91440" bIns="45720" rtlCol="0" anchor="t">
            <a:spAutoFit/>
          </a:bodyPr>
          <a:lstStyle/>
          <a:p>
            <a:pPr indent="-228600">
              <a:defRPr/>
            </a:pPr>
            <a:endParaRPr lang="en-US" sz="2000" b="1">
              <a:solidFill>
                <a:srgbClr val="000000"/>
              </a:solidFill>
              <a:latin typeface="Georgia"/>
            </a:endParaRPr>
          </a:p>
          <a:p>
            <a:pPr marL="285750" indent="-285750">
              <a:buFont typeface="Arial"/>
              <a:buChar char="•"/>
              <a:defRPr/>
            </a:pPr>
            <a:r>
              <a:rPr lang="en-US" dirty="0">
                <a:latin typeface="Georgia"/>
              </a:rPr>
              <a:t>SY25 invoices should be paid.</a:t>
            </a:r>
            <a:endParaRPr lang="en-US" dirty="0"/>
          </a:p>
          <a:p>
            <a:pPr marL="285750" indent="-285750">
              <a:buFont typeface="Arial,Sans-Serif"/>
              <a:buChar char="•"/>
              <a:defRPr/>
            </a:pPr>
            <a:endParaRPr lang="en-US" dirty="0">
              <a:latin typeface="Georgia"/>
            </a:endParaRPr>
          </a:p>
          <a:p>
            <a:pPr marL="285750" indent="-285750">
              <a:buFont typeface="Arial,Sans-Serif"/>
              <a:buChar char="•"/>
              <a:defRPr/>
            </a:pPr>
            <a:r>
              <a:rPr lang="en-US" dirty="0">
                <a:latin typeface="Georgia"/>
              </a:rPr>
              <a:t>Pay all invoices promptly during SY26 to remain compliant.</a:t>
            </a:r>
            <a:endParaRPr lang="en-US" dirty="0"/>
          </a:p>
          <a:p>
            <a:pPr>
              <a:defRPr/>
            </a:pPr>
            <a:endParaRPr lang="en-US">
              <a:latin typeface="Georgia"/>
            </a:endParaRPr>
          </a:p>
          <a:p>
            <a:pPr marL="285750" indent="-285750">
              <a:buFont typeface="Arial"/>
              <a:buChar char="•"/>
              <a:defRPr/>
            </a:pPr>
            <a:r>
              <a:rPr lang="en-US" dirty="0">
                <a:latin typeface="Georgia"/>
              </a:rPr>
              <a:t>As soon as shipments arrive for SY26, schools can place delivery orders, if possible.</a:t>
            </a:r>
            <a:endParaRPr lang="en-US" dirty="0"/>
          </a:p>
          <a:p>
            <a:pPr>
              <a:defRPr/>
            </a:pPr>
            <a:endParaRPr lang="en-US">
              <a:latin typeface="Georgia"/>
            </a:endParaRPr>
          </a:p>
          <a:p>
            <a:pPr marL="285750" indent="-285750">
              <a:buFont typeface="Arial"/>
              <a:buChar char="•"/>
              <a:defRPr/>
            </a:pPr>
            <a:r>
              <a:rPr lang="en-US" dirty="0">
                <a:latin typeface="Georgia"/>
              </a:rPr>
              <a:t>If any new delivery locations are available for SY26, please ensure that the Delivery Location Template form located on </a:t>
            </a:r>
            <a:r>
              <a:rPr lang="en-US" dirty="0" err="1">
                <a:latin typeface="Georgia"/>
              </a:rPr>
              <a:t>SquareMeals</a:t>
            </a:r>
            <a:r>
              <a:rPr lang="en-US" dirty="0">
                <a:latin typeface="Georgia"/>
              </a:rPr>
              <a:t> is completed.</a:t>
            </a:r>
            <a:endParaRPr lang="en-US" dirty="0"/>
          </a:p>
          <a:p>
            <a:pPr>
              <a:defRPr/>
            </a:pPr>
            <a:endParaRPr lang="en-US">
              <a:latin typeface="Georgia"/>
            </a:endParaRPr>
          </a:p>
          <a:p>
            <a:pPr marL="285750" indent="-285750">
              <a:buFont typeface="Arial"/>
              <a:buChar char="•"/>
              <a:defRPr/>
            </a:pPr>
            <a:r>
              <a:rPr lang="en-US" dirty="0">
                <a:latin typeface="Georgia"/>
              </a:rPr>
              <a:t>Forced Shipments will continue through SY26 following the 46</a:t>
            </a:r>
            <a:r>
              <a:rPr lang="en-US" baseline="30000" dirty="0">
                <a:latin typeface="Georgia"/>
              </a:rPr>
              <a:t>th</a:t>
            </a:r>
            <a:r>
              <a:rPr lang="en-US" dirty="0">
                <a:latin typeface="Georgia"/>
              </a:rPr>
              <a:t> day of the allocation date.</a:t>
            </a:r>
            <a:endParaRPr lang="en-US" dirty="0"/>
          </a:p>
          <a:p>
            <a:pPr>
              <a:defRPr/>
            </a:pPr>
            <a:endParaRPr lang="en-US"/>
          </a:p>
          <a:p>
            <a:pPr marL="285750" indent="-285750">
              <a:buFont typeface="Arial"/>
              <a:buChar char="•"/>
              <a:defRPr/>
            </a:pPr>
            <a:r>
              <a:rPr lang="en-US" dirty="0">
                <a:latin typeface="Georgia"/>
              </a:rPr>
              <a:t>Ensure all new school employees who require access to the state-contracted warehouse inventory systems contact the state-contracted warehouse assigned to their FDP Region for their usernames and passwords.</a:t>
            </a:r>
            <a:endParaRPr lang="en-US" dirty="0"/>
          </a:p>
          <a:p>
            <a:pPr marL="285750" indent="-285750">
              <a:buFont typeface="Arial"/>
              <a:buChar char="•"/>
              <a:defRPr/>
            </a:pPr>
            <a:endParaRPr lang="en-US">
              <a:latin typeface="Georgia"/>
            </a:endParaRPr>
          </a:p>
          <a:p>
            <a:pPr>
              <a:defRPr/>
            </a:pPr>
            <a:endParaRPr lang="en-US"/>
          </a:p>
          <a:p>
            <a:pPr>
              <a:defRPr/>
            </a:pPr>
            <a:endParaRPr lang="en-US"/>
          </a:p>
          <a:p>
            <a:pPr indent="-228600">
              <a:defRPr/>
            </a:pPr>
            <a:br>
              <a:rPr lang="en-US" sz="2000" dirty="0">
                <a:latin typeface="Aptos"/>
              </a:rPr>
            </a:br>
            <a:r>
              <a:rPr lang="en-US" sz="1200" dirty="0">
                <a:solidFill>
                  <a:srgbClr val="000000"/>
                </a:solidFill>
                <a:latin typeface="Georgia"/>
              </a:rPr>
              <a:t> </a:t>
            </a:r>
            <a:br>
              <a:rPr lang="en-US" sz="1200" dirty="0">
                <a:latin typeface="Georgia"/>
              </a:rPr>
            </a:br>
            <a:endParaRPr lang="en-US" sz="1200">
              <a:solidFill>
                <a:srgbClr val="000000"/>
              </a:solidFill>
              <a:latin typeface="Georgia"/>
            </a:endParaRPr>
          </a:p>
          <a:p>
            <a:pP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a:defRPr/>
            </a:pPr>
            <a:endParaRPr lang="en-US" sz="2000">
              <a:solidFill>
                <a:srgbClr val="000000"/>
              </a:solidFill>
              <a:latin typeface="Georgia"/>
            </a:endParaRPr>
          </a:p>
          <a:p>
            <a:pP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a:defRPr/>
            </a:pPr>
            <a:endParaRPr lang="en-US" sz="2000">
              <a:solidFill>
                <a:srgbClr val="000000"/>
              </a:solidFill>
              <a:latin typeface="Georgia"/>
            </a:endParaRPr>
          </a:p>
          <a:p>
            <a:pPr>
              <a:defRPr/>
            </a:pPr>
            <a:endParaRPr lang="en-US">
              <a:solidFill>
                <a:srgbClr val="000000"/>
              </a:solidFill>
              <a:latin typeface="Georgia"/>
            </a:endParaRPr>
          </a:p>
          <a:p>
            <a:pPr>
              <a:defRPr/>
            </a:pPr>
            <a:endParaRPr lang="en-US" sz="2800">
              <a:solidFill>
                <a:srgbClr val="000000"/>
              </a:solidFill>
              <a:latin typeface="Century Gothic"/>
            </a:endParaRPr>
          </a:p>
          <a:p>
            <a:pPr lvl="1">
              <a:defRPr/>
            </a:pPr>
            <a:endParaRPr lang="en-US">
              <a:solidFill>
                <a:srgbClr val="000000"/>
              </a:solidFill>
              <a:latin typeface="Century Gothic"/>
            </a:endParaRPr>
          </a:p>
          <a:p>
            <a:pPr marL="342900" indent="-342900">
              <a:buFont typeface="Arial" panose="05050102010706020507" pitchFamily="18" charset="2"/>
              <a:buChar char="•"/>
              <a:defRPr/>
            </a:pPr>
            <a:endParaRPr lang="en-US">
              <a:solidFill>
                <a:srgbClr val="000000"/>
              </a:solidFill>
              <a:latin typeface="Century Gothic"/>
            </a:endParaRPr>
          </a:p>
        </p:txBody>
      </p:sp>
    </p:spTree>
    <p:extLst>
      <p:ext uri="{BB962C8B-B14F-4D97-AF65-F5344CB8AC3E}">
        <p14:creationId xmlns:p14="http://schemas.microsoft.com/office/powerpoint/2010/main" val="18144530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BBB56-FA9C-25BA-8B7B-CBDE553288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CE54DD-B8E8-4653-AF9E-D6AB86F82C71}"/>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Inventory Updates</a:t>
            </a:r>
          </a:p>
        </p:txBody>
      </p:sp>
      <p:sp>
        <p:nvSpPr>
          <p:cNvPr id="9" name="Slide Number Placeholder 8">
            <a:extLst>
              <a:ext uri="{FF2B5EF4-FFF2-40B4-BE49-F238E27FC236}">
                <a16:creationId xmlns:a16="http://schemas.microsoft.com/office/drawing/2014/main" id="{623D4837-0DCF-70CD-278A-01BD60D679D9}"/>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A978163-BC50-E67C-9327-181569F09C69}"/>
              </a:ext>
            </a:extLst>
          </p:cNvPr>
          <p:cNvSpPr txBox="1"/>
          <p:nvPr/>
        </p:nvSpPr>
        <p:spPr>
          <a:xfrm>
            <a:off x="383018" y="1358943"/>
            <a:ext cx="10793886" cy="5232202"/>
          </a:xfrm>
          <a:prstGeom prst="rect">
            <a:avLst/>
          </a:prstGeom>
          <a:noFill/>
        </p:spPr>
        <p:txBody>
          <a:bodyPr wrap="square" lIns="91440" tIns="45720" rIns="91440" bIns="45720" rtlCol="0" anchor="t">
            <a:spAutoFit/>
          </a:bodyPr>
          <a:lstStyle/>
          <a:p>
            <a:pPr indent="-228600">
              <a:defRPr/>
            </a:pPr>
            <a:endParaRPr lang="en-US" sz="2000" b="1">
              <a:solidFill>
                <a:srgbClr val="000000"/>
              </a:solidFill>
              <a:latin typeface="Georgia"/>
            </a:endParaRPr>
          </a:p>
          <a:p>
            <a:pPr marL="285750" indent="-285750">
              <a:buFont typeface="Arial"/>
              <a:buChar char="•"/>
              <a:defRPr/>
            </a:pPr>
            <a:r>
              <a:rPr lang="en-US" sz="1600" dirty="0">
                <a:solidFill>
                  <a:srgbClr val="000000"/>
                </a:solidFill>
                <a:latin typeface="Georgia"/>
              </a:rPr>
              <a:t>Sign-in to WBSCM to keep accounts activated and generate a monthly Requisition Status Report for upcoming shipments.</a:t>
            </a:r>
          </a:p>
          <a:p>
            <a:pPr marL="342900" indent="-342900">
              <a:buFont typeface="Arial"/>
              <a:buChar char="•"/>
              <a:defRPr/>
            </a:pPr>
            <a:endParaRPr lang="en-US" sz="2000" dirty="0">
              <a:solidFill>
                <a:srgbClr val="000000"/>
              </a:solidFill>
              <a:latin typeface="Georgia"/>
            </a:endParaRPr>
          </a:p>
          <a:p>
            <a:pPr marL="285750" indent="-285750">
              <a:buFont typeface="Arial"/>
              <a:buChar char="•"/>
              <a:defRPr/>
            </a:pPr>
            <a:r>
              <a:rPr lang="en-US" sz="1600" dirty="0">
                <a:solidFill>
                  <a:srgbClr val="000000"/>
                </a:solidFill>
                <a:latin typeface="Georgia"/>
                <a:ea typeface="+mn-lt"/>
                <a:cs typeface="+mn-lt"/>
              </a:rPr>
              <a:t>Keep WBSCM profiles updated with any changes of staff as they happen. The TDA USDA Foods school district contact list for essential notifications is generated from the WBSCM profiles.</a:t>
            </a:r>
            <a:endParaRPr lang="en-US" sz="1600" dirty="0">
              <a:latin typeface="Georgia"/>
            </a:endParaRPr>
          </a:p>
          <a:p>
            <a:pPr marL="285750" indent="-285750">
              <a:buFont typeface="Arial"/>
              <a:buChar char="•"/>
              <a:defRPr/>
            </a:pPr>
            <a:endParaRPr lang="en-US" sz="1600">
              <a:solidFill>
                <a:srgbClr val="000000"/>
              </a:solidFill>
              <a:latin typeface="Georgia"/>
              <a:ea typeface="+mn-lt"/>
              <a:cs typeface="+mn-lt"/>
            </a:endParaRPr>
          </a:p>
          <a:p>
            <a:pPr marL="285750" indent="-285750">
              <a:buFont typeface="Arial"/>
              <a:buChar char="•"/>
              <a:defRPr/>
            </a:pPr>
            <a:r>
              <a:rPr lang="en-US" sz="1600" dirty="0">
                <a:solidFill>
                  <a:srgbClr val="000000"/>
                </a:solidFill>
                <a:latin typeface="Georgia"/>
                <a:ea typeface="+mn-lt"/>
                <a:cs typeface="+mn-lt"/>
              </a:rPr>
              <a:t>Reach out to your Education Service Center representative for any questions concerning your USDA Foods.</a:t>
            </a:r>
            <a:endParaRPr lang="en-US" sz="1600" dirty="0">
              <a:latin typeface="Georgia"/>
            </a:endParaRPr>
          </a:p>
          <a:p>
            <a:pPr>
              <a:buFont typeface="Arial"/>
              <a:buChar char="•"/>
              <a:defRPr/>
            </a:pPr>
            <a:endParaRPr lang="en-US" sz="1600">
              <a:solidFill>
                <a:srgbClr val="000000"/>
              </a:solidFill>
              <a:latin typeface="Georgia"/>
              <a:ea typeface="+mn-lt"/>
              <a:cs typeface="+mn-lt"/>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marL="57150" indent="-285750">
              <a:buFont typeface="Arial"/>
              <a:buChar char="•"/>
              <a:defRPr/>
            </a:pPr>
            <a:endParaRPr lang="en-US" sz="2000">
              <a:solidFill>
                <a:srgbClr val="000000"/>
              </a:solidFill>
              <a:latin typeface="Georgia"/>
            </a:endParaRPr>
          </a:p>
          <a:p>
            <a:pPr>
              <a:defRPr/>
            </a:pPr>
            <a:endParaRPr lang="en-US" sz="2000">
              <a:solidFill>
                <a:srgbClr val="000000"/>
              </a:solidFill>
              <a:latin typeface="Georgia"/>
            </a:endParaRPr>
          </a:p>
          <a:p>
            <a:pPr>
              <a:defRPr/>
            </a:pPr>
            <a:endParaRPr lang="en-US">
              <a:solidFill>
                <a:srgbClr val="000000"/>
              </a:solidFill>
              <a:latin typeface="Georgia"/>
            </a:endParaRPr>
          </a:p>
          <a:p>
            <a:pPr>
              <a:defRPr/>
            </a:pPr>
            <a:endParaRPr lang="en-US" sz="2800">
              <a:solidFill>
                <a:srgbClr val="000000"/>
              </a:solidFill>
              <a:latin typeface="Century Gothic"/>
            </a:endParaRPr>
          </a:p>
          <a:p>
            <a:pPr lvl="1">
              <a:defRPr/>
            </a:pPr>
            <a:endParaRPr lang="en-US">
              <a:solidFill>
                <a:srgbClr val="000000"/>
              </a:solidFill>
              <a:latin typeface="Century Gothic"/>
            </a:endParaRPr>
          </a:p>
          <a:p>
            <a:pPr marL="342900" indent="-342900">
              <a:buFont typeface="Arial" panose="05050102010706020507" pitchFamily="18" charset="2"/>
              <a:buChar char="•"/>
              <a:defRPr/>
            </a:pPr>
            <a:endParaRPr lang="en-US">
              <a:solidFill>
                <a:srgbClr val="000000"/>
              </a:solidFill>
              <a:latin typeface="Century Gothic"/>
            </a:endParaRPr>
          </a:p>
        </p:txBody>
      </p:sp>
    </p:spTree>
    <p:extLst>
      <p:ext uri="{BB962C8B-B14F-4D97-AF65-F5344CB8AC3E}">
        <p14:creationId xmlns:p14="http://schemas.microsoft.com/office/powerpoint/2010/main" val="1669838927"/>
      </p:ext>
    </p:extLst>
  </p:cSld>
  <p:clrMapOvr>
    <a:masterClrMapping/>
  </p:clrMapOvr>
  <p:transition spd="slow">
    <p:wipe/>
  </p:transition>
</p:sld>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148292DCCD3243BD88A1B02B25D2EE" ma:contentTypeVersion="14" ma:contentTypeDescription="Create a new document." ma:contentTypeScope="" ma:versionID="a9e63ac17000d51cb17757224f311b4d">
  <xsd:schema xmlns:xsd="http://www.w3.org/2001/XMLSchema" xmlns:xs="http://www.w3.org/2001/XMLSchema" xmlns:p="http://schemas.microsoft.com/office/2006/metadata/properties" xmlns:ns3="42885fea-74c9-4729-88c6-2ce77fed68ec" xmlns:ns4="3eb9ff95-4672-440e-884a-8dd818b3a0cd" targetNamespace="http://schemas.microsoft.com/office/2006/metadata/properties" ma:root="true" ma:fieldsID="55f9dbc4796675d109d176b553595544" ns3:_="" ns4:_="">
    <xsd:import namespace="42885fea-74c9-4729-88c6-2ce77fed68ec"/>
    <xsd:import namespace="3eb9ff95-4672-440e-884a-8dd818b3a0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85fea-74c9-4729-88c6-2ce77fed6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b9ff95-4672-440e-884a-8dd818b3a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A22E0-19D6-467E-827D-546687BB15F4}">
  <ds:schemaRefs>
    <ds:schemaRef ds:uri="3eb9ff95-4672-440e-884a-8dd818b3a0cd"/>
    <ds:schemaRef ds:uri="42885fea-74c9-4729-88c6-2ce77fed68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A2AEB7-73C1-4C9E-A530-D1B7363E6C7B}">
  <ds:schemaRefs>
    <ds:schemaRef ds:uri="http://schemas.microsoft.com/sharepoint/v3/contenttype/forms"/>
  </ds:schemaRefs>
</ds:datastoreItem>
</file>

<file path=customXml/itemProps3.xml><?xml version="1.0" encoding="utf-8"?>
<ds:datastoreItem xmlns:ds="http://schemas.openxmlformats.org/officeDocument/2006/customXml" ds:itemID="{676622C9-BE66-4155-835C-799F802351FA}">
  <ds:schemaRefs>
    <ds:schemaRef ds:uri="3eb9ff95-4672-440e-884a-8dd818b3a0cd"/>
    <ds:schemaRef ds:uri="42885fea-74c9-4729-88c6-2ce77fed68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640</Words>
  <Application>Microsoft Office PowerPoint</Application>
  <PresentationFormat>Widescreen</PresentationFormat>
  <Paragraphs>138</Paragraphs>
  <Slides>11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Aptos</vt:lpstr>
      <vt:lpstr>Arial</vt:lpstr>
      <vt:lpstr>Arial Black</vt:lpstr>
      <vt:lpstr>Arial,Sans-Serif</vt:lpstr>
      <vt:lpstr>Calibri</vt:lpstr>
      <vt:lpstr>Century Gothic</vt:lpstr>
      <vt:lpstr>Courier New</vt:lpstr>
      <vt:lpstr>Georgia</vt:lpstr>
      <vt:lpstr>Rockwell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Jaclyn Cantu</cp:lastModifiedBy>
  <cp:revision>27</cp:revision>
  <dcterms:created xsi:type="dcterms:W3CDTF">2016-11-18T06:06:25Z</dcterms:created>
  <dcterms:modified xsi:type="dcterms:W3CDTF">2025-07-30T17:51:01Z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0x0101003E148292DCCD3243BD88A1B02B25D2EE</vt:lpwstr>
  </property>
</Properties>
</file>